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Montserrat-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bold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1.xml"/><Relationship Id="rId24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regular.fntdata"/><Relationship Id="rId28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Montserrat-regular.fntdata"/><Relationship Id="rId31" Type="http://schemas.openxmlformats.org/officeDocument/2006/relationships/customXml" Target="../customXml/item3.xml"/><Relationship Id="rId22" Type="http://schemas.openxmlformats.org/officeDocument/2006/relationships/font" Target="fonts/Montserrat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f2867a01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f2867a01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f2867a01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f2867a0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2867a01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f2867a0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f2867a01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f2867a0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f2867a01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f2867a01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f2867a0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f2867a0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f2867a0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f2867a0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f2867a0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f2867a0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f2867a0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f2867a0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f2867a0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f2867a0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2867a0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f2867a0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2358173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2358173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VPC Summary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type="title"/>
          </p:nvPr>
        </p:nvSpPr>
        <p:spPr>
          <a:xfrm>
            <a:off x="539850" y="454750"/>
            <a:ext cx="57357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Important Concepts in VPC</a:t>
            </a:r>
            <a:endParaRPr/>
          </a:p>
        </p:txBody>
      </p:sp>
      <p:sp>
        <p:nvSpPr>
          <p:cNvPr id="220" name="Google Shape;220;p45"/>
          <p:cNvSpPr txBox="1"/>
          <p:nvPr>
            <p:ph idx="1" type="body"/>
          </p:nvPr>
        </p:nvSpPr>
        <p:spPr>
          <a:xfrm>
            <a:off x="637100" y="1197400"/>
            <a:ext cx="5448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Network interfaces:</a:t>
            </a:r>
            <a:endParaRPr b="1" i="1" sz="1800" strike="sngStrike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Logical networking component.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Represents a virtual network card.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Elastic Network Interface.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1" name="Google Shape;221;p45"/>
          <p:cNvPicPr preferRelativeResize="0"/>
          <p:nvPr/>
        </p:nvPicPr>
        <p:blipFill rotWithShape="1">
          <a:blip r:embed="rId3">
            <a:alphaModFix/>
          </a:blip>
          <a:srcRect b="42498" l="67228" r="17861" t="26536"/>
          <a:stretch/>
        </p:blipFill>
        <p:spPr>
          <a:xfrm>
            <a:off x="6085700" y="1403850"/>
            <a:ext cx="1409399" cy="16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/>
          <p:nvPr>
            <p:ph type="title"/>
          </p:nvPr>
        </p:nvSpPr>
        <p:spPr>
          <a:xfrm>
            <a:off x="569025" y="464475"/>
            <a:ext cx="57357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Important Concepts in VPC</a:t>
            </a:r>
            <a:endParaRPr/>
          </a:p>
        </p:txBody>
      </p:sp>
      <p:sp>
        <p:nvSpPr>
          <p:cNvPr id="227" name="Google Shape;227;p46"/>
          <p:cNvSpPr txBox="1"/>
          <p:nvPr>
            <p:ph idx="1" type="body"/>
          </p:nvPr>
        </p:nvSpPr>
        <p:spPr>
          <a:xfrm>
            <a:off x="569025" y="1236300"/>
            <a:ext cx="5633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VPC Endpoints:</a:t>
            </a:r>
            <a:endParaRPr b="1" i="1" sz="1800" strike="sngStrike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Create private connections between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Our VPC and AWS services that are supported.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Enabled by AWS Private Link. 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 IP addresses to access services discreetly.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8" name="Google Shape;228;p46"/>
          <p:cNvPicPr preferRelativeResize="0"/>
          <p:nvPr/>
        </p:nvPicPr>
        <p:blipFill rotWithShape="1">
          <a:blip r:embed="rId3">
            <a:alphaModFix/>
          </a:blip>
          <a:srcRect b="4178" l="70842" r="19460" t="66501"/>
          <a:stretch/>
        </p:blipFill>
        <p:spPr>
          <a:xfrm>
            <a:off x="6442225" y="1449800"/>
            <a:ext cx="1165249" cy="19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569025" y="445025"/>
            <a:ext cx="5735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</a:t>
            </a:r>
            <a:endParaRPr/>
          </a:p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569025" y="1246025"/>
            <a:ext cx="6148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Doesn’t compromise on security.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Shared responsibility model applies to data protection. 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Assist and ease the customer's operational burden.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Identity and Access Management to protect AWS account credentials.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/>
          <p:nvPr>
            <p:ph type="title"/>
          </p:nvPr>
        </p:nvSpPr>
        <p:spPr>
          <a:xfrm>
            <a:off x="598200" y="454750"/>
            <a:ext cx="5735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240" name="Google Shape;240;p48"/>
          <p:cNvSpPr txBox="1"/>
          <p:nvPr>
            <p:ph idx="1" type="body"/>
          </p:nvPr>
        </p:nvSpPr>
        <p:spPr>
          <a:xfrm>
            <a:off x="598200" y="1304350"/>
            <a:ext cx="5516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Multi-factor authentication.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Log API and user activity.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Need FIPS 140-2 verified cryptographic modules.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 and Canadian government standard.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705150" y="445025"/>
            <a:ext cx="49626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560350" y="114322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 our VPC components and VPN connections.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Record IP traffic to and from network interfaces. 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Create, distribute, rotate, and revoke AWS access credentials.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 groups and use traffic mirroring.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57200" y="505300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27525" y="1286225"/>
            <a:ext cx="47574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VPC?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VPC.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 use cases.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 Concepts.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 in VPC.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8" name="Google Shape;1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375" y="1286225"/>
            <a:ext cx="2857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687375" y="4852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VPC</a:t>
            </a:r>
            <a:endParaRPr/>
          </a:p>
        </p:txBody>
      </p:sp>
      <p:sp>
        <p:nvSpPr>
          <p:cNvPr id="174" name="Google Shape;174;p38"/>
          <p:cNvSpPr txBox="1"/>
          <p:nvPr>
            <p:ph idx="1" type="body"/>
          </p:nvPr>
        </p:nvSpPr>
        <p:spPr>
          <a:xfrm>
            <a:off x="647175" y="1175700"/>
            <a:ext cx="5520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Deploy AWS resources in a logically isolated virtual network.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Control over our virtual networking environment.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Both IPv4 and IPv6.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Have a public-facing subnet.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5" name="Google Shape;1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150" y="1580125"/>
            <a:ext cx="2408826" cy="16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695425" y="46447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VPC</a:t>
            </a:r>
            <a:endParaRPr/>
          </a:p>
        </p:txBody>
      </p:sp>
      <p:sp>
        <p:nvSpPr>
          <p:cNvPr id="181" name="Google Shape;181;p39"/>
          <p:cNvSpPr txBox="1"/>
          <p:nvPr>
            <p:ph idx="1" type="body"/>
          </p:nvPr>
        </p:nvSpPr>
        <p:spPr>
          <a:xfrm>
            <a:off x="695425" y="1405125"/>
            <a:ext cx="5735700" cy="17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network connections.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Easy setup.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Customization of the virtual network.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657225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VPC Use Cases</a:t>
            </a:r>
            <a:endParaRPr/>
          </a:p>
        </p:txBody>
      </p:sp>
      <p:sp>
        <p:nvSpPr>
          <p:cNvPr id="187" name="Google Shape;187;p40"/>
          <p:cNvSpPr txBox="1"/>
          <p:nvPr>
            <p:ph idx="1" type="body"/>
          </p:nvPr>
        </p:nvSpPr>
        <p:spPr>
          <a:xfrm>
            <a:off x="617025" y="1246025"/>
            <a:ext cx="6093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Creation of a basic public-facing website.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Host multi-tier web applications.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 cloud applications to the data centre securely.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Backup can be used to retrieve our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617025" y="424925"/>
            <a:ext cx="57357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Concepts in VPC</a:t>
            </a:r>
            <a:endParaRPr/>
          </a:p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617025" y="1135625"/>
            <a:ext cx="6168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Subnet:</a:t>
            </a:r>
            <a:endParaRPr b="1" i="1" sz="1800" strike="sngStrike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logical subdivision of an IP network.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Process of separating a network into two or more networks. 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Public and Private subnet.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the internet to access the machine.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 subnetting keep the computer hidden.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 rotWithShape="1">
          <a:blip r:embed="rId3">
            <a:alphaModFix/>
          </a:blip>
          <a:srcRect b="43656" l="2110" r="84449" t="18299"/>
          <a:stretch/>
        </p:blipFill>
        <p:spPr>
          <a:xfrm>
            <a:off x="6644950" y="1651000"/>
            <a:ext cx="1271925" cy="20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type="title"/>
          </p:nvPr>
        </p:nvSpPr>
        <p:spPr>
          <a:xfrm>
            <a:off x="526625" y="47517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Important Concepts in VPC</a:t>
            </a:r>
            <a:endParaRPr/>
          </a:p>
        </p:txBody>
      </p:sp>
      <p:sp>
        <p:nvSpPr>
          <p:cNvPr id="200" name="Google Shape;200;p42"/>
          <p:cNvSpPr txBox="1"/>
          <p:nvPr>
            <p:ph idx="1" type="body"/>
          </p:nvPr>
        </p:nvSpPr>
        <p:spPr>
          <a:xfrm>
            <a:off x="526625" y="1210250"/>
            <a:ext cx="6427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Route Table:</a:t>
            </a:r>
            <a:endParaRPr b="1" i="1" sz="1800" strike="sngStrike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Made up of a set of rules which known as routes.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Destination and a target are specified for each route. 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Primary route table comes with our VPC by default.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Responsible for routing for any subnets.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1" name="Google Shape;201;p42"/>
          <p:cNvPicPr preferRelativeResize="0"/>
          <p:nvPr/>
        </p:nvPicPr>
        <p:blipFill rotWithShape="1">
          <a:blip r:embed="rId3">
            <a:alphaModFix/>
          </a:blip>
          <a:srcRect b="45311" l="19440" r="68656" t="26022"/>
          <a:stretch/>
        </p:blipFill>
        <p:spPr>
          <a:xfrm>
            <a:off x="6782425" y="1930950"/>
            <a:ext cx="1473725" cy="19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549575" y="45475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Important Concepts in VPC</a:t>
            </a:r>
            <a:endParaRPr/>
          </a:p>
        </p:txBody>
      </p:sp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549575" y="1284925"/>
            <a:ext cx="5108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Internet gateway: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Connection between our VPC and internet. 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Horizontally scaled.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Redundant.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Highly available.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8" name="Google Shape;208;p43"/>
          <p:cNvPicPr preferRelativeResize="0"/>
          <p:nvPr/>
        </p:nvPicPr>
        <p:blipFill rotWithShape="1">
          <a:blip r:embed="rId3">
            <a:alphaModFix/>
          </a:blip>
          <a:srcRect b="42491" l="86075" r="3932" t="25026"/>
          <a:stretch/>
        </p:blipFill>
        <p:spPr>
          <a:xfrm>
            <a:off x="6209500" y="1367250"/>
            <a:ext cx="1145875" cy="19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/>
          <p:nvPr>
            <p:ph type="title"/>
          </p:nvPr>
        </p:nvSpPr>
        <p:spPr>
          <a:xfrm>
            <a:off x="549575" y="45475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Important Concepts in VPC</a:t>
            </a:r>
            <a:endParaRPr/>
          </a:p>
        </p:txBody>
      </p:sp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481500" y="1265475"/>
            <a:ext cx="5497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cts as a target.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VPC route tables for internet-routable traffic.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erforms network address translation,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 instances with public IPv4 addresses.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4D6956F8-A434-4B2B-B4CB-5600D3F0C3F5}"/>
</file>

<file path=customXml/itemProps2.xml><?xml version="1.0" encoding="utf-8"?>
<ds:datastoreItem xmlns:ds="http://schemas.openxmlformats.org/officeDocument/2006/customXml" ds:itemID="{F8C96EF4-26EF-40C5-8C01-5CD4E9B8EB8B}"/>
</file>

<file path=customXml/itemProps3.xml><?xml version="1.0" encoding="utf-8"?>
<ds:datastoreItem xmlns:ds="http://schemas.openxmlformats.org/officeDocument/2006/customXml" ds:itemID="{1EAE7EA3-6794-41BC-ABB6-2ABB583C12C1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